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74" r:id="rId6"/>
    <p:sldId id="272" r:id="rId7"/>
    <p:sldId id="266" r:id="rId8"/>
    <p:sldId id="273" r:id="rId9"/>
    <p:sldId id="275" r:id="rId10"/>
    <p:sldId id="263" r:id="rId11"/>
    <p:sldId id="264" r:id="rId12"/>
    <p:sldId id="265" r:id="rId13"/>
    <p:sldId id="267" r:id="rId14"/>
    <p:sldId id="268" r:id="rId15"/>
    <p:sldId id="271" r:id="rId16"/>
    <p:sldId id="27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E5EDF1-A344-40FA-9DD8-B415FB51C123}">
          <p14:sldIdLst>
            <p14:sldId id="256"/>
            <p14:sldId id="257"/>
            <p14:sldId id="258"/>
            <p14:sldId id="260"/>
            <p14:sldId id="274"/>
            <p14:sldId id="272"/>
            <p14:sldId id="266"/>
            <p14:sldId id="273"/>
            <p14:sldId id="275"/>
            <p14:sldId id="263"/>
            <p14:sldId id="264"/>
            <p14:sldId id="265"/>
            <p14:sldId id="267"/>
            <p14:sldId id="268"/>
            <p14:sldId id="271"/>
            <p14:sldId id="270"/>
          </p14:sldIdLst>
        </p14:section>
        <p14:section name="Appendix" id="{05A58834-E447-44D5-8584-9330840B6ED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92793" autoAdjust="0"/>
  </p:normalViewPr>
  <p:slideViewPr>
    <p:cSldViewPr snapToGrid="0" snapToObjects="1">
      <p:cViewPr varScale="1">
        <p:scale>
          <a:sx n="108" d="100"/>
          <a:sy n="108" d="100"/>
        </p:scale>
        <p:origin x="840" y="184"/>
      </p:cViewPr>
      <p:guideLst/>
    </p:cSldViewPr>
  </p:slideViewPr>
  <p:outlineViewPr>
    <p:cViewPr>
      <p:scale>
        <a:sx n="33" d="100"/>
        <a:sy n="33" d="100"/>
      </p:scale>
      <p:origin x="0" y="-8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B4F56-D14F-4299-AD5A-81AD220D65DF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4626-7810-41CA-8A5D-E96ABBE1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7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shared by Kasim</a:t>
            </a:r>
          </a:p>
          <a:p>
            <a:r>
              <a:rPr lang="en-US" dirty="0"/>
              <a:t>Sara intros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9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12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9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Serafin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12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9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 (Summary Slide and Transition to Kasim for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Serafin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31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64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6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4626-7810-41CA-8A5D-E96ABBE11E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1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A7E0-3822-B341-8E54-E64F0A684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E7854-CCD1-0840-B510-0651B6CB2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0A714-9400-1A44-B98A-F9ECF5B5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C084-2658-4934-B117-F28B46A18080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6A1EF-C92A-7641-B8F3-539C2616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01A27-7B73-CF44-AF7F-B3917D10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6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C129-21FA-CB4E-8088-0C7C4485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6939D-BADA-C74D-A630-A9177C274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9B999-0045-5947-8F90-8D7EEC8C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7CC8-8A2B-4EB4-A5C3-6E57F032DBB2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E174-93DF-2F4D-A4C5-56561ABD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A514-9CDE-554E-B8B0-3C99B115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5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DE922-5F27-D44E-B4E5-36DF0E45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725ED-68F6-DC43-A15C-A6EF55CD6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0C31-84D7-4540-943A-3FA06E10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DF90-1AE8-4440-9D8F-E0D71E66B42A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EA38-CB5D-8F47-85AF-955472BA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2447-AD3F-8D4A-9956-01C8A846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6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BBA4-413B-604D-AB00-CE4D004B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C7D3E-D121-7A47-A7E2-CD814EB0F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A381-9331-434B-98DB-BEF11C67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D8E7-A14E-4BA3-87AC-72EC343FDD1E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850F-2529-4F4C-B934-919F4DD5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2622E-CA2B-7C4F-A14A-92E43F2F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4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7D78-8A91-E04E-9E18-78F3D8A1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DBEFA-4156-0B4C-92FD-9A135F82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3009-C9C6-5441-947D-DAD167F8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CD87-8346-401B-ABE7-4DE0E5C987A9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C8AD2-C162-7C40-AA36-B4004A52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2843-09AB-E74B-BA19-C861A59C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93B6-CADC-FC45-A718-F5CEC166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8211-5F04-CF46-A632-775F03141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E11DD-1DD7-2148-A99E-73EBAEF8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C7A9B-1D81-F244-9E40-0E05BD1E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F9B4-F071-48ED-A874-3D67FEAC9285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9AD33-668F-C04D-8C05-A60DCA93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C51DE-0EFF-194C-8497-07CBD0A3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0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99B-68E9-B241-AEA8-47EE1D90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4DE2-C202-AE43-9045-B912AED1A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2143-8C2E-FD4F-A0EF-AC5703C5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7CD7D-D52B-E548-AA77-BF89296F7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03AFF-A572-D440-8D8C-588F67560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2A660-57CB-4048-8028-A9385DAD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DD5E-3051-44BA-84B0-94F17A21B78A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C8735-8D73-7147-AD96-032AFF86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69A75-1EEF-7444-8DD3-09B8AEEF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D9A7-79EB-BC46-B80F-D91495D8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09C5-D6D1-C446-88DF-36DC8D56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E93C-CC45-4AF2-804C-7BFF712B279F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3BB25-0398-5340-9A79-8601650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D99C-4939-6344-87CF-052342C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19F88-3FCA-344D-9CF4-98A39680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6AB0-F4EC-4746-B18D-855CCCCC1CD3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63D96-7C1D-E248-B79D-6C8E0E9A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8E55-821E-894C-8F71-D0B211BA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1954-FB4B-B940-8B11-317CE3DE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25B2-9DFB-0442-9362-875E98B06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7FDB7-C8B7-134E-A43D-F135501A2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C1270-A248-7146-BFDB-85649066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CEAC-05CB-4DCE-8D53-05B95204E269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2E75C-DAFC-FB4D-8CAE-91C642CC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3C84F-A82F-654C-80BA-6386C7FD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8DC1-870D-534D-91D5-EEB8ACF1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AA30C-E172-9F40-9E1B-C157050E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FCA18-DC1F-4A42-8178-8509FFD28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E03-9FAE-4843-A4C0-E56FE32F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B24E-D754-4DA5-B75D-2024142BE286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61133-CFC1-154D-A61E-440CA089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39CF3-F6B6-9B4F-A532-F168735E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1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A8100-CF50-874E-8376-8A591B55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87439-5DDF-FE4E-8540-2BB39DD5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76322-41EE-1F41-933E-62D13A4C4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BA5E1-F37D-413F-8E0E-E6FFCFADF682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743D-0726-834F-8B3F-C4540CC42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9F4D-7E5D-2044-A908-38A78F835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2E71D-F326-E74C-B826-AF5D7E383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6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ee2020/UCI-Project-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50FA7-A7B1-4149-84F3-9805609B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54268"/>
            <a:ext cx="9748555" cy="5483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F5D1E-74FC-B646-B0E2-CECAC0DE0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3937" y="1922850"/>
            <a:ext cx="5358064" cy="1506150"/>
          </a:xfrm>
        </p:spPr>
        <p:txBody>
          <a:bodyPr>
            <a:normAutofit/>
          </a:bodyPr>
          <a:lstStyle/>
          <a:p>
            <a:r>
              <a:rPr lang="en-US" dirty="0"/>
              <a:t>Go </a:t>
            </a:r>
            <a:r>
              <a:rPr lang="en-US" b="1" dirty="0"/>
              <a:t>Pokémon </a:t>
            </a:r>
            <a:r>
              <a:rPr lang="en-US" dirty="0"/>
              <a:t>Go!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2AD2E-2A3E-1E47-A531-D6ADC693C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4358" y="3720803"/>
            <a:ext cx="4973053" cy="1655762"/>
          </a:xfrm>
        </p:spPr>
        <p:txBody>
          <a:bodyPr/>
          <a:lstStyle/>
          <a:p>
            <a:r>
              <a:rPr lang="en-US" dirty="0"/>
              <a:t>Exploring the world of one of the most globally beloved games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5F442-84B5-FC4B-9056-E302974CF609}"/>
              </a:ext>
            </a:extLst>
          </p:cNvPr>
          <p:cNvSpPr/>
          <p:nvPr/>
        </p:nvSpPr>
        <p:spPr>
          <a:xfrm>
            <a:off x="0" y="6027439"/>
            <a:ext cx="12192000" cy="286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03761-4F12-2F42-BC97-9A4D7640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168" y="1117453"/>
            <a:ext cx="3868044" cy="14069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BE5452-0B52-984B-884A-0EC0F4938752}"/>
              </a:ext>
            </a:extLst>
          </p:cNvPr>
          <p:cNvSpPr/>
          <p:nvPr/>
        </p:nvSpPr>
        <p:spPr>
          <a:xfrm>
            <a:off x="0" y="284727"/>
            <a:ext cx="12192000" cy="286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22C12A-7B4C-4A87-8208-BA23CEA3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0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6C8BD4-58D7-4C46-B3BC-E505792429DD}"/>
              </a:ext>
            </a:extLst>
          </p:cNvPr>
          <p:cNvSpPr/>
          <p:nvPr/>
        </p:nvSpPr>
        <p:spPr>
          <a:xfrm>
            <a:off x="4591664" y="1844548"/>
            <a:ext cx="7279623" cy="3778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8274-94FE-0D45-A0EB-8149830E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39" y="369022"/>
            <a:ext cx="10515600" cy="1014662"/>
          </a:xfrm>
        </p:spPr>
        <p:txBody>
          <a:bodyPr/>
          <a:lstStyle/>
          <a:p>
            <a:r>
              <a:rPr lang="en-US" b="1" dirty="0"/>
              <a:t>HTML 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E982-57A0-8D45-BD8F-8325BA07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13" y="2040425"/>
            <a:ext cx="427095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HTML – 11 landing pages</a:t>
            </a:r>
          </a:p>
          <a:p>
            <a:r>
              <a:rPr lang="en-US" sz="2400" dirty="0"/>
              <a:t>Interactive site using dropdown navigation</a:t>
            </a:r>
          </a:p>
          <a:p>
            <a:pPr lvl="1"/>
            <a:r>
              <a:rPr lang="en-US" dirty="0"/>
              <a:t>Bootstrap</a:t>
            </a:r>
          </a:p>
          <a:p>
            <a:r>
              <a:rPr lang="en-US" sz="2400" dirty="0"/>
              <a:t>CSS folder with 3 CSS files</a:t>
            </a:r>
          </a:p>
          <a:p>
            <a:r>
              <a:rPr lang="en-US" sz="2400" dirty="0"/>
              <a:t>Images folder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81BC5-EA2E-1A45-84C6-B7805C1B7D9A}"/>
              </a:ext>
            </a:extLst>
          </p:cNvPr>
          <p:cNvSpPr txBox="1"/>
          <p:nvPr/>
        </p:nvSpPr>
        <p:spPr>
          <a:xfrm>
            <a:off x="5851358" y="564279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Page Intro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F4242-24CF-194B-B7C5-0C3DBDB73BF5}"/>
              </a:ext>
            </a:extLst>
          </p:cNvPr>
          <p:cNvSpPr/>
          <p:nvPr/>
        </p:nvSpPr>
        <p:spPr>
          <a:xfrm>
            <a:off x="1" y="1235242"/>
            <a:ext cx="12192000" cy="2788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08D55-95AB-7E48-9342-9A571906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1" y="1988953"/>
            <a:ext cx="7010529" cy="3508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CA2C-E33E-43B0-9A32-54A92AD9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1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2725-F722-9549-BB0F-A2E0E5B7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3537"/>
            <a:ext cx="10515600" cy="1325563"/>
          </a:xfrm>
        </p:spPr>
        <p:txBody>
          <a:bodyPr/>
          <a:lstStyle/>
          <a:p>
            <a:r>
              <a:rPr lang="en-US" b="1" dirty="0"/>
              <a:t>HTML Website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1751-5636-6246-90F9-13A1D570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6687" cy="4351338"/>
          </a:xfrm>
        </p:spPr>
        <p:txBody>
          <a:bodyPr>
            <a:normAutofit/>
          </a:bodyPr>
          <a:lstStyle/>
          <a:p>
            <a:r>
              <a:rPr lang="en-US" dirty="0"/>
              <a:t>Theme: Pokémon </a:t>
            </a:r>
          </a:p>
          <a:p>
            <a:r>
              <a:rPr lang="en-US" dirty="0"/>
              <a:t>Long form format</a:t>
            </a:r>
          </a:p>
          <a:p>
            <a:r>
              <a:rPr lang="en-US" dirty="0"/>
              <a:t>Multiple interactive sections including:</a:t>
            </a:r>
          </a:p>
          <a:p>
            <a:pPr lvl="1"/>
            <a:r>
              <a:rPr lang="en-US" dirty="0"/>
              <a:t> Website Introduction</a:t>
            </a:r>
          </a:p>
          <a:p>
            <a:pPr lvl="1"/>
            <a:r>
              <a:rPr lang="en-US" dirty="0"/>
              <a:t>Download your Favorite Screensaver</a:t>
            </a:r>
          </a:p>
          <a:p>
            <a:pPr lvl="1"/>
            <a:r>
              <a:rPr lang="en-US" dirty="0"/>
              <a:t>Meet a Character </a:t>
            </a:r>
          </a:p>
          <a:p>
            <a:pPr lvl="1"/>
            <a:r>
              <a:rPr lang="en-US" dirty="0"/>
              <a:t>Pokémon GO! Latest news</a:t>
            </a:r>
          </a:p>
          <a:p>
            <a:pPr lvl="1"/>
            <a:r>
              <a:rPr lang="en-US" dirty="0"/>
              <a:t>Footer section with terms, privacy, team 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AE5E1-1711-7040-ACE1-CFFEE02EEFB0}"/>
              </a:ext>
            </a:extLst>
          </p:cNvPr>
          <p:cNvSpPr/>
          <p:nvPr/>
        </p:nvSpPr>
        <p:spPr>
          <a:xfrm rot="16200000">
            <a:off x="4887864" y="3302280"/>
            <a:ext cx="6858000" cy="253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6BEA6-8526-A94B-AD6F-ABA927B32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682" y="0"/>
            <a:ext cx="3760318" cy="5827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D5190-66AA-534C-B277-8CB295058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344" y="5827669"/>
            <a:ext cx="2858855" cy="10303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78D44-F817-444C-A175-92C84FB0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3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918-227B-BF49-8EBE-97709BFF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Code – Top 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D129-6F45-904E-A2E8-594DEABD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1" y="2582779"/>
            <a:ext cx="4696327" cy="2649035"/>
          </a:xfrm>
        </p:spPr>
        <p:txBody>
          <a:bodyPr/>
          <a:lstStyle/>
          <a:p>
            <a:r>
              <a:rPr lang="en-US" dirty="0"/>
              <a:t>Navigation Bar HTML Code</a:t>
            </a:r>
          </a:p>
          <a:p>
            <a:pPr lvl="1"/>
            <a:r>
              <a:rPr lang="en-US" dirty="0"/>
              <a:t>Utilized Bootstrap nav to set up top navigation</a:t>
            </a:r>
          </a:p>
          <a:p>
            <a:pPr lvl="1"/>
            <a:r>
              <a:rPr lang="en-US" dirty="0"/>
              <a:t>Toggle method between each page</a:t>
            </a:r>
          </a:p>
          <a:p>
            <a:pPr lvl="1"/>
            <a:r>
              <a:rPr lang="en-US" dirty="0"/>
              <a:t>Dropdown menu with 3 chart pages for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CDD60-BD65-344D-A459-155A3DE3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01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171C8-090B-7A46-A4A3-871373A9F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08" y="2008867"/>
            <a:ext cx="6627992" cy="48491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5116-7978-422D-BD12-20BEA7EC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0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7E3AA6-2917-4A41-ACF1-303C4F707CA3}"/>
              </a:ext>
            </a:extLst>
          </p:cNvPr>
          <p:cNvSpPr/>
          <p:nvPr/>
        </p:nvSpPr>
        <p:spPr>
          <a:xfrm>
            <a:off x="5128800" y="1366684"/>
            <a:ext cx="6721992" cy="44146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7FC7E-F6C9-1C4C-92BF-1A91E00F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504532"/>
            <a:ext cx="10515600" cy="1325563"/>
          </a:xfrm>
        </p:spPr>
        <p:txBody>
          <a:bodyPr/>
          <a:lstStyle/>
          <a:p>
            <a:r>
              <a:rPr lang="en-US" b="1" dirty="0"/>
              <a:t>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F407-2344-BC4A-ADED-F1BD7835C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69" y="1536831"/>
            <a:ext cx="4301501" cy="4667250"/>
          </a:xfrm>
        </p:spPr>
        <p:txBody>
          <a:bodyPr>
            <a:normAutofit/>
          </a:bodyPr>
          <a:lstStyle/>
          <a:p>
            <a:r>
              <a:rPr lang="en-US" sz="1600" dirty="0"/>
              <a:t>D3-JS powered heatmap</a:t>
            </a:r>
          </a:p>
          <a:p>
            <a:pPr lvl="1"/>
            <a:r>
              <a:rPr lang="en-US" sz="1200" dirty="0"/>
              <a:t>JS code embedded within HTML script tags</a:t>
            </a:r>
          </a:p>
          <a:p>
            <a:r>
              <a:rPr lang="en-US" sz="1600" dirty="0"/>
              <a:t>HTML part of the code contains a div that is modified by d3</a:t>
            </a:r>
          </a:p>
          <a:p>
            <a:pPr lvl="1"/>
            <a:r>
              <a:rPr lang="en-US" sz="1200" dirty="0"/>
              <a:t>Data consists of 3 columns: </a:t>
            </a:r>
          </a:p>
          <a:p>
            <a:pPr lvl="2"/>
            <a:r>
              <a:rPr lang="en-US" sz="1200" dirty="0"/>
              <a:t>row, col, value</a:t>
            </a:r>
          </a:p>
          <a:p>
            <a:pPr lvl="2"/>
            <a:r>
              <a:rPr lang="en-US" sz="1200" dirty="0"/>
              <a:t>i.e. attacker_type, defender_type, effectiveness</a:t>
            </a:r>
          </a:p>
          <a:p>
            <a:pPr lvl="1"/>
            <a:r>
              <a:rPr lang="en-US" sz="1200" dirty="0"/>
              <a:t>Built scales and axis</a:t>
            </a:r>
          </a:p>
          <a:p>
            <a:pPr lvl="1"/>
            <a:r>
              <a:rPr lang="en-US" sz="1200" dirty="0"/>
              <a:t>A </a:t>
            </a:r>
            <a:r>
              <a:rPr lang="en-US" sz="1200" dirty="0">
                <a:solidFill>
                  <a:srgbClr val="C00000"/>
                </a:solidFill>
              </a:rPr>
              <a:t>scaleband() </a:t>
            </a:r>
            <a:r>
              <a:rPr lang="en-US" sz="1200" dirty="0"/>
              <a:t>used to control the size of each square using the padding property (ranges between 0-1)</a:t>
            </a:r>
          </a:p>
          <a:p>
            <a:pPr lvl="1"/>
            <a:r>
              <a:rPr lang="en-US" sz="1200" dirty="0"/>
              <a:t>Each rectangle added by using a </a:t>
            </a:r>
            <a:r>
              <a:rPr lang="en-US" sz="1200" dirty="0">
                <a:solidFill>
                  <a:srgbClr val="C00000"/>
                </a:solidFill>
              </a:rPr>
              <a:t>rect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element </a:t>
            </a:r>
          </a:p>
          <a:p>
            <a:r>
              <a:rPr lang="en-US" sz="1600" dirty="0"/>
              <a:t>3 Tooltip functions: </a:t>
            </a:r>
          </a:p>
          <a:p>
            <a:pPr lvl="1"/>
            <a:r>
              <a:rPr lang="en-US" sz="1200" dirty="0"/>
              <a:t>mouseover</a:t>
            </a:r>
          </a:p>
          <a:p>
            <a:pPr lvl="1"/>
            <a:r>
              <a:rPr lang="en-US" sz="1200" dirty="0"/>
              <a:t>mousemove</a:t>
            </a:r>
          </a:p>
          <a:p>
            <a:pPr lvl="1"/>
            <a:r>
              <a:rPr lang="en-US" sz="1200" dirty="0"/>
              <a:t>mouseleave</a:t>
            </a:r>
          </a:p>
          <a:p>
            <a:r>
              <a:rPr lang="en-US" sz="1600" dirty="0"/>
              <a:t>Handmade Legend:</a:t>
            </a:r>
          </a:p>
          <a:p>
            <a:pPr lvl="1"/>
            <a:r>
              <a:rPr lang="en-US" sz="1200" dirty="0"/>
              <a:t>Each element of the legend has a specific line of code</a:t>
            </a:r>
          </a:p>
          <a:p>
            <a:pPr lvl="1"/>
            <a:r>
              <a:rPr lang="en-US" sz="1200" dirty="0"/>
              <a:t>Allows for more customization but very tedious and time-consuming to implement</a:t>
            </a:r>
          </a:p>
          <a:p>
            <a:endParaRPr lang="en-US" sz="1600" dirty="0"/>
          </a:p>
          <a:p>
            <a:pPr lvl="1"/>
            <a:endParaRPr lang="en-US" sz="12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D8A27-A092-410D-8AFF-62E4F311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916" y="1543643"/>
            <a:ext cx="6320349" cy="4083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15F2D-E231-814E-B05F-033F91531314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CC879-11D0-4755-AF2C-EAD9A30D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1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79ED-9CEF-594D-9B9C-8A1B2AA9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" y="583165"/>
            <a:ext cx="10515600" cy="1325563"/>
          </a:xfrm>
        </p:spPr>
        <p:txBody>
          <a:bodyPr/>
          <a:lstStyle/>
          <a:p>
            <a:r>
              <a:rPr lang="en-US" b="1" dirty="0"/>
              <a:t>Bar 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CB1AD-8F11-1245-9E83-DB198E799457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6C866F-F286-42C1-B9CE-479F44C5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69" y="1536831"/>
            <a:ext cx="3977037" cy="4667250"/>
          </a:xfrm>
        </p:spPr>
        <p:txBody>
          <a:bodyPr>
            <a:normAutofit/>
          </a:bodyPr>
          <a:lstStyle/>
          <a:p>
            <a:r>
              <a:rPr lang="en-US" sz="1600" dirty="0"/>
              <a:t>D3-JS powered bar chart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400" dirty="0"/>
              <a:t>Flask driven D3.JS Bar Chart: </a:t>
            </a:r>
          </a:p>
          <a:p>
            <a:pPr lvl="1"/>
            <a:r>
              <a:rPr lang="en-US" sz="1400" dirty="0"/>
              <a:t>Data consists of 2 of 6 available columns: </a:t>
            </a:r>
          </a:p>
          <a:p>
            <a:pPr lvl="2"/>
            <a:r>
              <a:rPr lang="en-US" sz="1400" dirty="0"/>
              <a:t>Pokémon's name and the total power (Sum of the Attack points, Defense points, Hit points (hp), Special Attack points, Special defense points and the Pokémon's Speed.</a:t>
            </a:r>
          </a:p>
          <a:p>
            <a:pPr lvl="1"/>
            <a:r>
              <a:rPr lang="en-US" sz="1400" dirty="0"/>
              <a:t>Pokémon are sorted by the </a:t>
            </a:r>
            <a:r>
              <a:rPr lang="en-US" sz="1400" dirty="0" err="1"/>
              <a:t>Pokédex</a:t>
            </a:r>
            <a:r>
              <a:rPr lang="en-US" sz="1400" dirty="0"/>
              <a:t> number and Generation.</a:t>
            </a:r>
          </a:p>
          <a:p>
            <a:r>
              <a:rPr lang="en-US" sz="1400" dirty="0"/>
              <a:t>Tooltip: </a:t>
            </a:r>
          </a:p>
          <a:p>
            <a:pPr lvl="1"/>
            <a:r>
              <a:rPr lang="en-US" sz="1400" dirty="0"/>
              <a:t>Color swap on bar selection for Pokémon. </a:t>
            </a:r>
          </a:p>
          <a:p>
            <a:pPr lvl="1"/>
            <a:endParaRPr lang="en-US" sz="12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5864E-DA14-4B9C-B05A-4E7A871D887A}"/>
              </a:ext>
            </a:extLst>
          </p:cNvPr>
          <p:cNvSpPr/>
          <p:nvPr/>
        </p:nvSpPr>
        <p:spPr>
          <a:xfrm>
            <a:off x="4821080" y="1536831"/>
            <a:ext cx="6721992" cy="44146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4BDB7-5F2E-4572-B75C-74A9CB30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63C8C-37C2-45EC-A4E0-5BF1C04F5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61" y="1713607"/>
            <a:ext cx="6387030" cy="41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3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21B4E-33B5-4041-8F6D-E1F9CD682AB6}"/>
              </a:ext>
            </a:extLst>
          </p:cNvPr>
          <p:cNvSpPr/>
          <p:nvPr/>
        </p:nvSpPr>
        <p:spPr>
          <a:xfrm>
            <a:off x="4742865" y="1113379"/>
            <a:ext cx="7020233" cy="48154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703F-1CCA-6A42-9610-6B601CA4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02" y="503609"/>
            <a:ext cx="4204115" cy="1325563"/>
          </a:xfrm>
        </p:spPr>
        <p:txBody>
          <a:bodyPr/>
          <a:lstStyle/>
          <a:p>
            <a:r>
              <a:rPr lang="en-US" b="1" dirty="0"/>
              <a:t>Radar Chart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E547F8-8D4A-4075-95F6-35F05B880DCE}"/>
              </a:ext>
            </a:extLst>
          </p:cNvPr>
          <p:cNvSpPr txBox="1">
            <a:spLocks/>
          </p:cNvSpPr>
          <p:nvPr/>
        </p:nvSpPr>
        <p:spPr>
          <a:xfrm>
            <a:off x="468796" y="1782623"/>
            <a:ext cx="410320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Chart.js powered radar plot</a:t>
            </a:r>
          </a:p>
          <a:p>
            <a:r>
              <a:rPr lang="en-US" sz="1600" dirty="0"/>
              <a:t>JS code embedded within HTML script tags</a:t>
            </a:r>
          </a:p>
          <a:p>
            <a:pPr lvl="1"/>
            <a:r>
              <a:rPr lang="en-US" sz="1400" dirty="0"/>
              <a:t>Data consists of 6 columns: </a:t>
            </a:r>
          </a:p>
          <a:p>
            <a:pPr lvl="2"/>
            <a:r>
              <a:rPr lang="en-US" sz="1400" dirty="0"/>
              <a:t>HP, Attack, Defense, Sp. Attack, Sp. Defense, Speed</a:t>
            </a:r>
          </a:p>
          <a:p>
            <a:pPr lvl="2"/>
            <a:r>
              <a:rPr lang="en-US" sz="1400" dirty="0"/>
              <a:t>Type data averaged across primary class of each Pokémon</a:t>
            </a:r>
          </a:p>
          <a:p>
            <a:pPr lvl="1"/>
            <a:r>
              <a:rPr lang="en-US" sz="1400" dirty="0"/>
              <a:t>Color coded </a:t>
            </a:r>
            <a:r>
              <a:rPr lang="en-US" sz="1200" dirty="0"/>
              <a:t>line colors to match each Pokémon Type</a:t>
            </a:r>
          </a:p>
          <a:p>
            <a:r>
              <a:rPr lang="en-US" sz="1600" dirty="0"/>
              <a:t>Filter Function: </a:t>
            </a:r>
          </a:p>
          <a:p>
            <a:pPr lvl="1"/>
            <a:r>
              <a:rPr lang="en-US" sz="1400" dirty="0"/>
              <a:t>Types can be added or hidden by clicking legend icons</a:t>
            </a:r>
          </a:p>
          <a:p>
            <a:r>
              <a:rPr lang="en-US" sz="1600" dirty="0"/>
              <a:t>Tooltip: </a:t>
            </a:r>
          </a:p>
          <a:p>
            <a:pPr lvl="1"/>
            <a:r>
              <a:rPr lang="en-US" sz="1400" dirty="0"/>
              <a:t>Tooltip function highlights type and stat being selected</a:t>
            </a:r>
          </a:p>
          <a:p>
            <a:pPr marL="457200" lvl="1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FA72C65-313E-4AFD-A860-0A270D2B8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" r="3637"/>
          <a:stretch/>
        </p:blipFill>
        <p:spPr>
          <a:xfrm>
            <a:off x="4918734" y="1335591"/>
            <a:ext cx="6670895" cy="44090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C3229-097E-D242-8D54-40DBC4625D96}"/>
              </a:ext>
            </a:extLst>
          </p:cNvPr>
          <p:cNvSpPr/>
          <p:nvPr/>
        </p:nvSpPr>
        <p:spPr>
          <a:xfrm>
            <a:off x="0" y="271343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EE003-4580-413A-9367-E71609CC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3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D81E-4BB4-784C-BE1E-C0E8CBE1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1501-F3FA-B241-AB75-64B73FC84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the world of Pokémon has never been so fun!</a:t>
            </a:r>
          </a:p>
          <a:p>
            <a:pPr lvl="1"/>
            <a:r>
              <a:rPr lang="en-US" dirty="0">
                <a:hlinkClick r:id="rId3"/>
              </a:rPr>
              <a:t>https://github.com/vlee2020/UCI-Project-2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Infusing the range of programs – Flask API, JSON, web page development, chart developments and database creation – a fully interactive site highlights the globally beloved game for both new and advanced players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DEMO!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CC78C-DD7A-3E47-8315-C2892DE942BA}"/>
              </a:ext>
            </a:extLst>
          </p:cNvPr>
          <p:cNvSpPr/>
          <p:nvPr/>
        </p:nvSpPr>
        <p:spPr>
          <a:xfrm>
            <a:off x="0" y="1411873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B42CA-CD88-4511-9A16-00F5E32A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067A-6801-CD4E-866A-81AD6A4B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1E63-F89F-6546-BAEC-BC5D159B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70558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Python-Flask power API</a:t>
            </a:r>
          </a:p>
          <a:p>
            <a:r>
              <a:rPr lang="en-US" dirty="0"/>
              <a:t>HTML/CSS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Postgres SQL</a:t>
            </a:r>
          </a:p>
          <a:p>
            <a:r>
              <a:rPr lang="en-US" dirty="0"/>
              <a:t>Dashboard Page with multiple charts updated from same data</a:t>
            </a:r>
          </a:p>
          <a:p>
            <a:r>
              <a:rPr lang="en-US" dirty="0"/>
              <a:t>JS Library outside class coverage: </a:t>
            </a:r>
            <a:r>
              <a:rPr lang="en-US" dirty="0" err="1"/>
              <a:t>Chart.js</a:t>
            </a:r>
            <a:endParaRPr lang="en-US" dirty="0"/>
          </a:p>
          <a:p>
            <a:r>
              <a:rPr lang="en-US" dirty="0"/>
              <a:t>Data set with minimum 100 records</a:t>
            </a:r>
          </a:p>
          <a:p>
            <a:r>
              <a:rPr lang="en-US" dirty="0"/>
              <a:t>User-driven interaction – dropdowns, menus</a:t>
            </a:r>
          </a:p>
          <a:p>
            <a:r>
              <a:rPr lang="en-US" dirty="0"/>
              <a:t>Final visualization with minimum 3 views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69D4A-A20B-FE4B-BA5F-532968CE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220" y="1825625"/>
            <a:ext cx="3303337" cy="3303337"/>
          </a:xfrm>
          <a:prstGeom prst="rect">
            <a:avLst/>
          </a:prstGeom>
          <a:effectLst>
            <a:reflection endPos="0" dist="50800" dir="5400000" sy="-100000" algn="bl" rotWithShape="0"/>
            <a:softEdge rad="101600"/>
          </a:effectLst>
          <a:scene3d>
            <a:camera prst="orthographicFront"/>
            <a:lightRig rig="chilly" dir="t"/>
          </a:scene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021A3-FA05-4CEC-8E33-BC98E9B7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3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AC29-F6AE-1E48-84F1-F5530F3B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8" y="323070"/>
            <a:ext cx="10515600" cy="1325563"/>
          </a:xfrm>
        </p:spPr>
        <p:txBody>
          <a:bodyPr/>
          <a:lstStyle/>
          <a:p>
            <a:r>
              <a:rPr lang="en-US" b="1" dirty="0"/>
              <a:t>Meet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85A3-03D1-8545-B935-286D4311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8" y="1690688"/>
            <a:ext cx="7198894" cy="448627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Sara McLean: </a:t>
            </a:r>
          </a:p>
          <a:p>
            <a:pPr lvl="1"/>
            <a:r>
              <a:rPr lang="en-US" sz="2200" dirty="0"/>
              <a:t>HTML Coding, Website Development, PowerPoint</a:t>
            </a:r>
          </a:p>
          <a:p>
            <a:r>
              <a:rPr lang="en-US" sz="2600" dirty="0"/>
              <a:t>Vanessa Lee: </a:t>
            </a:r>
          </a:p>
          <a:p>
            <a:pPr lvl="1"/>
            <a:r>
              <a:rPr lang="en-US" sz="2200" dirty="0"/>
              <a:t>DB, Flask API, Heatmap Chart</a:t>
            </a:r>
          </a:p>
          <a:p>
            <a:r>
              <a:rPr lang="en-US" sz="2600" dirty="0"/>
              <a:t>Serafin Juarez:</a:t>
            </a:r>
          </a:p>
          <a:p>
            <a:pPr lvl="1"/>
            <a:r>
              <a:rPr lang="en-US" sz="2200" dirty="0"/>
              <a:t>DB, Flask API, Bar Chart, </a:t>
            </a:r>
            <a:r>
              <a:rPr lang="en-US" sz="2200" dirty="0" err="1"/>
              <a:t>Pokemon</a:t>
            </a:r>
            <a:r>
              <a:rPr lang="en-US" sz="2200" dirty="0"/>
              <a:t> SME</a:t>
            </a:r>
          </a:p>
          <a:p>
            <a:r>
              <a:rPr lang="en-US" sz="2600" dirty="0"/>
              <a:t>Kasim Ahmad: </a:t>
            </a:r>
          </a:p>
          <a:p>
            <a:pPr lvl="1"/>
            <a:r>
              <a:rPr lang="en-US" sz="2200" dirty="0"/>
              <a:t>DB, PG Admin, Jupyter NB Table Development, Flask API</a:t>
            </a:r>
          </a:p>
          <a:p>
            <a:r>
              <a:rPr lang="en-US" sz="2600" dirty="0"/>
              <a:t>Daniel Rossi: </a:t>
            </a:r>
          </a:p>
          <a:p>
            <a:pPr lvl="1"/>
            <a:r>
              <a:rPr lang="en-US" sz="2200" dirty="0"/>
              <a:t>Radar Chart, JS Library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E789D-DA6C-4649-AA01-14D06AB9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674" y="1674187"/>
            <a:ext cx="4315326" cy="4315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D0410-8BB3-5941-ABAD-3AA01DD2C93A}"/>
              </a:ext>
            </a:extLst>
          </p:cNvPr>
          <p:cNvSpPr/>
          <p:nvPr/>
        </p:nvSpPr>
        <p:spPr>
          <a:xfrm>
            <a:off x="0" y="5942139"/>
            <a:ext cx="12192000" cy="286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570C-BB5E-9643-B87D-109A1C367AE4}"/>
              </a:ext>
            </a:extLst>
          </p:cNvPr>
          <p:cNvSpPr/>
          <p:nvPr/>
        </p:nvSpPr>
        <p:spPr>
          <a:xfrm>
            <a:off x="0" y="1352896"/>
            <a:ext cx="12192000" cy="286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99702-FDA6-4B0C-82F2-E8FFFDDE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6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72DB-8B80-384B-9A1D-9D7CD3FD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46798"/>
            <a:ext cx="10515600" cy="915266"/>
          </a:xfrm>
        </p:spPr>
        <p:txBody>
          <a:bodyPr/>
          <a:lstStyle/>
          <a:p>
            <a:r>
              <a:rPr lang="en-US" b="1" dirty="0"/>
              <a:t>Project Scope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65AD-C843-F749-BFAC-CD588770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3" y="1608890"/>
            <a:ext cx="7249352" cy="4703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Pokémon is a game that has become a global phenomenon over its year lifespan and is celebrating the 25</a:t>
            </a:r>
            <a:r>
              <a:rPr lang="en-US" baseline="30000" dirty="0"/>
              <a:t>th</a:t>
            </a:r>
            <a:r>
              <a:rPr lang="en-US" dirty="0"/>
              <a:t> anniversary in 2021.</a:t>
            </a:r>
          </a:p>
          <a:p>
            <a:r>
              <a:rPr lang="en-US" dirty="0"/>
              <a:t>Join us in exploring the world of Pokémon! This internationally beloved game is a staple of gamers everywhere and our project explores the game, highlighting the history, characters and territories of this complex game using a dashboard page with a drop-down menu for character background, types and special powers, as well as territories. A great tool for beginners and advanced users of Pokémon!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EED0E-EAFE-EC4E-A293-C1DBF8E6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815" y="1512039"/>
            <a:ext cx="4766185" cy="4517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18FFD-8CA6-6D4D-AEED-90F753342676}"/>
              </a:ext>
            </a:extLst>
          </p:cNvPr>
          <p:cNvSpPr/>
          <p:nvPr/>
        </p:nvSpPr>
        <p:spPr>
          <a:xfrm>
            <a:off x="0" y="6027439"/>
            <a:ext cx="12192000" cy="286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78129-6FFF-1241-89E3-FE3A47BEA7DD}"/>
              </a:ext>
            </a:extLst>
          </p:cNvPr>
          <p:cNvSpPr/>
          <p:nvPr/>
        </p:nvSpPr>
        <p:spPr>
          <a:xfrm>
            <a:off x="0" y="1187117"/>
            <a:ext cx="12192000" cy="286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0059-7DD9-452B-AE8F-D54135A3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3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3CC6-695A-8647-A003-7F78AAF5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365125"/>
            <a:ext cx="10515600" cy="1325563"/>
          </a:xfrm>
        </p:spPr>
        <p:txBody>
          <a:bodyPr/>
          <a:lstStyle/>
          <a:p>
            <a:r>
              <a:rPr lang="en-US" b="1" dirty="0"/>
              <a:t>Data Sets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7082-807C-5147-92EF-8D0119DF0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449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Sourced from Kaggle</a:t>
            </a:r>
          </a:p>
          <a:p>
            <a:pPr lvl="1"/>
            <a:r>
              <a:rPr lang="en-US" sz="3200" dirty="0"/>
              <a:t>Pokedex_0420.csv</a:t>
            </a:r>
          </a:p>
          <a:p>
            <a:pPr lvl="1"/>
            <a:r>
              <a:rPr lang="en-US" sz="3200" dirty="0"/>
              <a:t>Pokedex_0520.csv</a:t>
            </a:r>
          </a:p>
          <a:p>
            <a:r>
              <a:rPr lang="en-US" sz="3200" dirty="0"/>
              <a:t>Python Pandas Library</a:t>
            </a:r>
          </a:p>
          <a:p>
            <a:r>
              <a:rPr lang="en-US" sz="3200" dirty="0"/>
              <a:t>Postgres SQL</a:t>
            </a:r>
          </a:p>
          <a:p>
            <a:r>
              <a:rPr lang="en-US" sz="3200" dirty="0"/>
              <a:t>Flask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DC048-2898-B040-8CE4-BD0CA97D9CFF}"/>
              </a:ext>
            </a:extLst>
          </p:cNvPr>
          <p:cNvSpPr/>
          <p:nvPr/>
        </p:nvSpPr>
        <p:spPr>
          <a:xfrm rot="5400000">
            <a:off x="7780421" y="3284621"/>
            <a:ext cx="6858000" cy="288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83E68-49CD-1943-8DC5-F31B552B09E1}"/>
              </a:ext>
            </a:extLst>
          </p:cNvPr>
          <p:cNvSpPr/>
          <p:nvPr/>
        </p:nvSpPr>
        <p:spPr>
          <a:xfrm rot="5400000">
            <a:off x="7034463" y="3284621"/>
            <a:ext cx="6858000" cy="288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984BE-E373-4C53-AC4E-2A1ADBA3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30AC-0F49-4673-85A9-FC8217BF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7B9B-56A0-448E-BE55-F178779F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455"/>
            <a:ext cx="10515600" cy="4351338"/>
          </a:xfrm>
        </p:spPr>
        <p:txBody>
          <a:bodyPr/>
          <a:lstStyle/>
          <a:p>
            <a:r>
              <a:rPr lang="en-US" dirty="0"/>
              <a:t>Heatmap</a:t>
            </a:r>
          </a:p>
          <a:p>
            <a:pPr lvl="1"/>
            <a:r>
              <a:rPr lang="en-US" sz="2000" dirty="0"/>
              <a:t>Pokémon typing &amp; effectiveness – Displays:</a:t>
            </a:r>
          </a:p>
          <a:p>
            <a:pPr marL="457200" lvl="1" indent="0">
              <a:buNone/>
            </a:pPr>
            <a:r>
              <a:rPr lang="en-US" sz="2000" dirty="0"/>
              <a:t>	Normal Effective match-ups</a:t>
            </a:r>
          </a:p>
          <a:p>
            <a:pPr marL="457200" lvl="1" indent="0">
              <a:buNone/>
            </a:pPr>
            <a:r>
              <a:rPr lang="en-US" sz="2000" dirty="0"/>
              <a:t>	Super Effective match-ups</a:t>
            </a:r>
          </a:p>
          <a:p>
            <a:pPr marL="457200" lvl="1" indent="0">
              <a:buNone/>
            </a:pPr>
            <a:r>
              <a:rPr lang="en-US" sz="2000" dirty="0"/>
              <a:t>	Not-very effective match-ups</a:t>
            </a:r>
          </a:p>
          <a:p>
            <a:pPr marL="457200" lvl="1" indent="0">
              <a:buNone/>
            </a:pPr>
            <a:r>
              <a:rPr lang="en-US" sz="2000" dirty="0"/>
              <a:t>	No effect match-ups </a:t>
            </a:r>
          </a:p>
          <a:p>
            <a:r>
              <a:rPr lang="en-US" dirty="0"/>
              <a:t>Bar Chart</a:t>
            </a:r>
          </a:p>
          <a:p>
            <a:pPr lvl="1"/>
            <a:r>
              <a:rPr lang="en-US" sz="2000" dirty="0"/>
              <a:t>Total base stats comparison between starters of all generations </a:t>
            </a:r>
          </a:p>
          <a:p>
            <a:r>
              <a:rPr lang="en-US" dirty="0"/>
              <a:t>Radar Chart</a:t>
            </a:r>
          </a:p>
          <a:p>
            <a:pPr lvl="1"/>
            <a:r>
              <a:rPr lang="en-US" sz="2000" dirty="0"/>
              <a:t>Average of stats per type breakdown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D162-A53A-4D1C-BEA6-D6309C76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1C4C8-546F-4E57-A022-BA0A2155987E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C599E-8D70-465D-9BF1-E5C77B59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755" y="2713004"/>
            <a:ext cx="3104143" cy="2011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D17EC-1D88-4E62-A05B-9D3BEE17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3637"/>
          <a:stretch/>
        </p:blipFill>
        <p:spPr>
          <a:xfrm>
            <a:off x="5826150" y="4628069"/>
            <a:ext cx="3057605" cy="2020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E9FE3-7211-4140-BD68-46F4E7AC9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157" y="794464"/>
            <a:ext cx="3033477" cy="19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2109D5-755F-41BC-BF6D-5BCD5E144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9784" y="766450"/>
            <a:ext cx="6100221" cy="27938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7F4F3C-7A33-B143-BEC8-418AFABDC4C1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D4C3E-4363-4EEF-AB4F-59D68E8F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AE958-276A-4252-9140-B0E7544D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07" y="3615830"/>
            <a:ext cx="8341098" cy="3105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8346C-53F2-4A05-8BD3-66B19AF062F2}"/>
              </a:ext>
            </a:extLst>
          </p:cNvPr>
          <p:cNvSpPr txBox="1"/>
          <p:nvPr/>
        </p:nvSpPr>
        <p:spPr>
          <a:xfrm>
            <a:off x="692120" y="2652067"/>
            <a:ext cx="21755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Pokedex</a:t>
            </a:r>
            <a:r>
              <a:rPr lang="en-US" dirty="0">
                <a:solidFill>
                  <a:srgbClr val="FF0000"/>
                </a:solidFill>
              </a:rPr>
              <a:t> number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Name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Generation 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Type 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[STAT INFORMATION]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[EFFECTIVENESS]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927F06-CCDD-4AC4-8950-1103341C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55" y="361484"/>
            <a:ext cx="10515600" cy="1325563"/>
          </a:xfrm>
        </p:spPr>
        <p:txBody>
          <a:bodyPr/>
          <a:lstStyle/>
          <a:p>
            <a:r>
              <a:rPr lang="en-US" dirty="0"/>
              <a:t>Source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610A9-00CF-4357-BDCD-29F2FC74162B}"/>
              </a:ext>
            </a:extLst>
          </p:cNvPr>
          <p:cNvSpPr txBox="1"/>
          <p:nvPr/>
        </p:nvSpPr>
        <p:spPr>
          <a:xfrm>
            <a:off x="351995" y="1974330"/>
            <a:ext cx="50314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Summarized Key Columns in Original Dataset:</a:t>
            </a:r>
          </a:p>
          <a:p>
            <a:endParaRPr lang="en-US" dirty="0"/>
          </a:p>
        </p:txBody>
      </p:sp>
      <p:pic>
        <p:nvPicPr>
          <p:cNvPr id="4100" name="Picture 4" descr="Buy Power Bank Pokeball 10000 mAh - PowerPlanetOnline.com">
            <a:extLst>
              <a:ext uri="{FF2B5EF4-FFF2-40B4-BE49-F238E27FC236}">
                <a16:creationId xmlns:a16="http://schemas.microsoft.com/office/drawing/2014/main" id="{3D5594A9-52BC-422F-9BE3-07DB2689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786" y="755455"/>
            <a:ext cx="992847" cy="9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D004-6403-5441-8673-1C0CCBB3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5" y="420278"/>
            <a:ext cx="10515600" cy="1325563"/>
          </a:xfrm>
        </p:spPr>
        <p:txBody>
          <a:bodyPr/>
          <a:lstStyle/>
          <a:p>
            <a:r>
              <a:rPr lang="en-US" dirty="0"/>
              <a:t>Pandas Data Cleaning – Starter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F4F3C-7A33-B143-BEC8-418AFABDC4C1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6DD55-E1A5-4FFA-A9B6-310FDA50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62E8B-D884-44D4-B7D4-53C11A07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406728"/>
            <a:ext cx="7240178" cy="2659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F5167-293E-4905-A082-C58AF30E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08" y="5237204"/>
            <a:ext cx="8058150" cy="1438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F7C52D-FC3E-4F8D-BC04-61053D8568B4}"/>
              </a:ext>
            </a:extLst>
          </p:cNvPr>
          <p:cNvSpPr txBox="1"/>
          <p:nvPr/>
        </p:nvSpPr>
        <p:spPr>
          <a:xfrm>
            <a:off x="196942" y="1661617"/>
            <a:ext cx="503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Specified starters by values in “name” column: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37CBF-BE05-4C3F-8D7C-A9504BF25012}"/>
              </a:ext>
            </a:extLst>
          </p:cNvPr>
          <p:cNvSpPr txBox="1"/>
          <p:nvPr/>
        </p:nvSpPr>
        <p:spPr>
          <a:xfrm>
            <a:off x="427530" y="2833281"/>
            <a:ext cx="378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Looped through list with a </a:t>
            </a:r>
          </a:p>
          <a:p>
            <a:r>
              <a:rPr lang="en-US" b="1" dirty="0"/>
              <a:t>Boolean value in a custom column: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D04EF-D00C-4242-9D16-37509638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65" y="4165932"/>
            <a:ext cx="5943600" cy="9715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6C9239-3815-4D3D-91FA-2E12CC7E0CF7}"/>
              </a:ext>
            </a:extLst>
          </p:cNvPr>
          <p:cNvSpPr txBox="1"/>
          <p:nvPr/>
        </p:nvSpPr>
        <p:spPr>
          <a:xfrm>
            <a:off x="196942" y="4097710"/>
            <a:ext cx="411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column to exported to PostgreSQL:</a:t>
            </a:r>
          </a:p>
        </p:txBody>
      </p:sp>
      <p:pic>
        <p:nvPicPr>
          <p:cNvPr id="3074" name="Picture 2" descr="All Pokemon Starters by Generation - BeStreamer.com">
            <a:extLst>
              <a:ext uri="{FF2B5EF4-FFF2-40B4-BE49-F238E27FC236}">
                <a16:creationId xmlns:a16="http://schemas.microsoft.com/office/drawing/2014/main" id="{ED512020-2634-47BA-BB94-7D35E316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2" y="4769367"/>
            <a:ext cx="3634263" cy="18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67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C283-A1F8-48C8-8B2B-19D5F302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365125"/>
            <a:ext cx="11096708" cy="1325563"/>
          </a:xfrm>
        </p:spPr>
        <p:txBody>
          <a:bodyPr/>
          <a:lstStyle/>
          <a:p>
            <a:r>
              <a:rPr lang="en-US" dirty="0"/>
              <a:t>Pandas Data Cleaning – Type &amp; Effectiveness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951BD9-10E8-42FF-AFF9-82E8EF44F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9034" y="1428295"/>
            <a:ext cx="8003517" cy="466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19F07-117F-4BAD-9A2F-F0FD660A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13FDD-4511-4045-A00C-1F7F50E6B417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F6129-07E6-4888-875A-2CE7BA34992B}"/>
              </a:ext>
            </a:extLst>
          </p:cNvPr>
          <p:cNvSpPr txBox="1"/>
          <p:nvPr/>
        </p:nvSpPr>
        <p:spPr>
          <a:xfrm>
            <a:off x="588609" y="1567730"/>
            <a:ext cx="27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Typing grouped and stat</a:t>
            </a:r>
          </a:p>
          <a:p>
            <a:r>
              <a:rPr lang="en-US" b="1" dirty="0"/>
              <a:t>averages: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42A63-CAFC-49E5-84F1-4688CE226BB1}"/>
              </a:ext>
            </a:extLst>
          </p:cNvPr>
          <p:cNvSpPr txBox="1"/>
          <p:nvPr/>
        </p:nvSpPr>
        <p:spPr>
          <a:xfrm>
            <a:off x="624024" y="3569157"/>
            <a:ext cx="27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Singular typing and effectiveness:</a:t>
            </a:r>
          </a:p>
        </p:txBody>
      </p:sp>
      <p:pic>
        <p:nvPicPr>
          <p:cNvPr id="2050" name="Picture 2" descr="Types | Pokémon Wiki | Fandom">
            <a:extLst>
              <a:ext uri="{FF2B5EF4-FFF2-40B4-BE49-F238E27FC236}">
                <a16:creationId xmlns:a16="http://schemas.microsoft.com/office/drawing/2014/main" id="{381709FB-47DF-41DB-8E34-BB341A20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1" y="4579951"/>
            <a:ext cx="2867237" cy="171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11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8CAE-B052-4219-A3FB-18EDF0CD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17" y="359533"/>
            <a:ext cx="10515600" cy="1325563"/>
          </a:xfrm>
        </p:spPr>
        <p:txBody>
          <a:bodyPr/>
          <a:lstStyle/>
          <a:p>
            <a:r>
              <a:rPr lang="en-US" dirty="0"/>
              <a:t>PostgreSQL connection + Flask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00ECC-4C28-4866-A7C6-5F3E69C6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E71D-F326-E74C-B826-AF5D7E38328B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58014-51C5-477F-8902-538EAD827DE4}"/>
              </a:ext>
            </a:extLst>
          </p:cNvPr>
          <p:cNvSpPr/>
          <p:nvPr/>
        </p:nvSpPr>
        <p:spPr>
          <a:xfrm>
            <a:off x="0" y="365125"/>
            <a:ext cx="12192000" cy="2788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FF458-2CFD-4C6F-8EC6-8609C765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7" y="1470618"/>
            <a:ext cx="5181600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938FB-1F30-4CAB-A736-B83C58666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929" y="2472696"/>
            <a:ext cx="8172901" cy="4149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5C3DF-BC6E-46F8-ADBC-B258E1C78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17" y="2472696"/>
            <a:ext cx="2634124" cy="4148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CCD389-F582-4B50-B561-CE2ABAC53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149" y="713839"/>
            <a:ext cx="2185946" cy="17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853</Words>
  <Application>Microsoft Macintosh PowerPoint</Application>
  <PresentationFormat>Widescreen</PresentationFormat>
  <Paragraphs>184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Go Pokémon Go!</vt:lpstr>
      <vt:lpstr>Meet the Team</vt:lpstr>
      <vt:lpstr>Project Scope and Purpose</vt:lpstr>
      <vt:lpstr>Data Sets and Process</vt:lpstr>
      <vt:lpstr>JavaScript Visualizations</vt:lpstr>
      <vt:lpstr>Source Dataset</vt:lpstr>
      <vt:lpstr>Pandas Data Cleaning – Starter Data</vt:lpstr>
      <vt:lpstr>Pandas Data Cleaning – Type &amp; Effectiveness</vt:lpstr>
      <vt:lpstr>PostgreSQL connection + Flask</vt:lpstr>
      <vt:lpstr>HTML Website Development</vt:lpstr>
      <vt:lpstr>HTML Website Overview</vt:lpstr>
      <vt:lpstr>HTML Code – Top Nav</vt:lpstr>
      <vt:lpstr>Heatmap</vt:lpstr>
      <vt:lpstr>Bar Chart</vt:lpstr>
      <vt:lpstr>Radar Chart</vt:lpstr>
      <vt:lpstr>Summary</vt:lpstr>
      <vt:lpstr>Project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Pokémon Go!</dc:title>
  <dc:creator>Sara McLean</dc:creator>
  <cp:lastModifiedBy>Sara McLean</cp:lastModifiedBy>
  <cp:revision>37</cp:revision>
  <dcterms:created xsi:type="dcterms:W3CDTF">2021-01-22T21:42:48Z</dcterms:created>
  <dcterms:modified xsi:type="dcterms:W3CDTF">2021-01-27T22:56:40Z</dcterms:modified>
</cp:coreProperties>
</file>